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73"/>
  </p:notesMasterIdLst>
  <p:sldIdLst>
    <p:sldId id="256" r:id="rId3"/>
    <p:sldId id="257" r:id="rId4"/>
    <p:sldId id="305" r:id="rId5"/>
    <p:sldId id="306" r:id="rId6"/>
    <p:sldId id="307" r:id="rId7"/>
    <p:sldId id="308" r:id="rId8"/>
    <p:sldId id="309" r:id="rId9"/>
    <p:sldId id="310" r:id="rId10"/>
    <p:sldId id="361" r:id="rId11"/>
    <p:sldId id="311" r:id="rId12"/>
    <p:sldId id="312" r:id="rId13"/>
    <p:sldId id="313" r:id="rId14"/>
    <p:sldId id="362" r:id="rId15"/>
    <p:sldId id="363" r:id="rId16"/>
    <p:sldId id="314" r:id="rId17"/>
    <p:sldId id="318" r:id="rId18"/>
    <p:sldId id="315" r:id="rId19"/>
    <p:sldId id="316" r:id="rId20"/>
    <p:sldId id="317" r:id="rId21"/>
    <p:sldId id="364" r:id="rId22"/>
    <p:sldId id="365" r:id="rId23"/>
    <p:sldId id="366" r:id="rId24"/>
    <p:sldId id="319" r:id="rId25"/>
    <p:sldId id="321" r:id="rId26"/>
    <p:sldId id="367" r:id="rId27"/>
    <p:sldId id="320" r:id="rId28"/>
    <p:sldId id="368" r:id="rId29"/>
    <p:sldId id="369" r:id="rId30"/>
    <p:sldId id="324" r:id="rId31"/>
    <p:sldId id="325" r:id="rId32"/>
    <p:sldId id="326" r:id="rId33"/>
    <p:sldId id="327" r:id="rId34"/>
    <p:sldId id="328" r:id="rId35"/>
    <p:sldId id="370" r:id="rId36"/>
    <p:sldId id="329" r:id="rId37"/>
    <p:sldId id="330" r:id="rId38"/>
    <p:sldId id="334" r:id="rId39"/>
    <p:sldId id="335" r:id="rId40"/>
    <p:sldId id="336" r:id="rId41"/>
    <p:sldId id="337" r:id="rId42"/>
    <p:sldId id="338" r:id="rId43"/>
    <p:sldId id="371" r:id="rId44"/>
    <p:sldId id="372" r:id="rId45"/>
    <p:sldId id="373" r:id="rId46"/>
    <p:sldId id="339" r:id="rId47"/>
    <p:sldId id="340" r:id="rId48"/>
    <p:sldId id="346" r:id="rId49"/>
    <p:sldId id="341" r:id="rId50"/>
    <p:sldId id="342" r:id="rId51"/>
    <p:sldId id="343" r:id="rId52"/>
    <p:sldId id="344" r:id="rId53"/>
    <p:sldId id="345" r:id="rId54"/>
    <p:sldId id="374" r:id="rId55"/>
    <p:sldId id="375" r:id="rId56"/>
    <p:sldId id="376" r:id="rId57"/>
    <p:sldId id="377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</p:sldIdLst>
  <p:sldSz cx="9144000" cy="5143500" type="screen16x9"/>
  <p:notesSz cx="6858000" cy="9144000"/>
  <p:embeddedFontLst>
    <p:embeddedFont>
      <p:font typeface="Figtree Black" panose="020B0604020202020204" charset="0"/>
      <p:bold r:id="rId74"/>
      <p:boldItalic r:id="rId75"/>
    </p:embeddedFont>
    <p:embeddedFont>
      <p:font typeface="Hanken Grotesk" panose="020B060402020202020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22BE72-D912-5D39-463C-580491616E0C}" v="11" dt="2024-10-23T01:27:58.588"/>
    <p1510:client id="{1B43834B-38C5-760E-6E5D-18F141C00C5D}" v="492" dt="2024-10-23T01:56:34.198"/>
    <p1510:client id="{A57CD203-836B-01FB-A77D-F5EF9E0A2674}" v="11" dt="2024-10-24T17:12:06.104"/>
    <p1510:client id="{EC5709E6-DDA6-445D-2188-997CFF8772CB}" v="12" dt="2024-10-23T01:33:04.895"/>
  </p1510:revLst>
</p1510:revInfo>
</file>

<file path=ppt/tableStyles.xml><?xml version="1.0" encoding="utf-8"?>
<a:tblStyleLst xmlns:a="http://schemas.openxmlformats.org/drawingml/2006/main" def="{97CCEC02-2B27-43ED-B233-E1B42F95A725}">
  <a:tblStyle styleId="{97CCEC02-2B27-43ED-B233-E1B42F95A7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microsoft.com/office/2015/10/relationships/revisionInfo" Target="revisionInfo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73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82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439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870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62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00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832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062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96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77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517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527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550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65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670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110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779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643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28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99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75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350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923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558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55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289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938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691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535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78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91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88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602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048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685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466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4423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464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9859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7660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140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27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93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1984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7317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2964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2576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461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0998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490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1525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8075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8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062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7815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86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751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77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53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1233" y="1287249"/>
            <a:ext cx="6792946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Customer Data Managment</a:t>
            </a:r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1234" y="2997488"/>
            <a:ext cx="5903291" cy="16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Team: </a:t>
            </a:r>
          </a:p>
          <a:p>
            <a:pPr marL="342900" indent="-342900"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cs typeface="Arial"/>
              </a:rPr>
              <a:t>Mohamed Sameh</a:t>
            </a:r>
            <a:r>
              <a:rPr lang="en" sz="1200"/>
              <a:t> (leader)</a:t>
            </a:r>
          </a:p>
          <a:p>
            <a:pPr marL="342900" indent="-342900">
              <a:buAutoNum type="arabicPeriod"/>
            </a:pPr>
            <a:r>
              <a:rPr lang="en" sz="1200"/>
              <a:t>Rawan Amr </a:t>
            </a:r>
          </a:p>
          <a:p>
            <a:pPr marL="342900" indent="-342900">
              <a:buAutoNum type="arabicPeriod"/>
            </a:pPr>
            <a:r>
              <a:rPr lang="en" sz="1200"/>
              <a:t>Esraa Osama </a:t>
            </a:r>
          </a:p>
          <a:p>
            <a:pPr marL="342900" indent="-342900">
              <a:buAutoNum type="arabicPeriod"/>
            </a:pPr>
            <a:r>
              <a:rPr lang="en" sz="1200"/>
              <a:t>Mohamed Ibrahim </a:t>
            </a:r>
          </a:p>
          <a:p>
            <a:pPr marL="342900" indent="-342900">
              <a:buAutoNum type="arabicPeriod"/>
            </a:pPr>
            <a:r>
              <a:rPr lang="en" sz="1200"/>
              <a:t>Shahd Waleed</a:t>
            </a:r>
          </a:p>
          <a:p>
            <a:pPr marL="342900" indent="-342900">
              <a:buAutoNum type="arabicPeriod"/>
            </a:pPr>
            <a:r>
              <a:rPr lang="en" sz="1200"/>
              <a:t>Ali Sherif</a:t>
            </a:r>
          </a:p>
          <a:p>
            <a:pPr marL="342900" indent="-342900">
              <a:buAutoNum type="arabicPeriod"/>
            </a:pPr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03892" y="315676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/>
              <a:t>Stored procedures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AAFE57-5E23-7776-F0E7-812E7CE21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8836" y="3561487"/>
            <a:ext cx="4767121" cy="435600"/>
          </a:xfrm>
        </p:spPr>
        <p:txBody>
          <a:bodyPr/>
          <a:lstStyle/>
          <a:p>
            <a:pPr algn="ctr"/>
            <a:r>
              <a:rPr lang="en-US"/>
              <a:t>Procedures to update customer data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4E2A54C-DE8A-25DC-A077-A3E58B65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18" y="1752600"/>
            <a:ext cx="4767408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9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6758" y="286217"/>
            <a:ext cx="6352002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/>
              <a:t>Example of using stored procedures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DDDA83-7C3A-15B7-3072-2B2A87226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6414" y="3396518"/>
            <a:ext cx="5067600" cy="435600"/>
          </a:xfrm>
        </p:spPr>
        <p:txBody>
          <a:bodyPr/>
          <a:lstStyle/>
          <a:p>
            <a:pPr algn="ctr"/>
            <a:r>
              <a:rPr lang="en-US"/>
              <a:t>Before updating 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E8B5FC-7B45-13B5-2A43-28D6105C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41" y="1160421"/>
            <a:ext cx="6221692" cy="19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9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6758" y="286217"/>
            <a:ext cx="6352002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/>
              <a:t>Example of using stored procedures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0D6B4DA-3892-27B8-89FA-A853FA462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475" y="1699693"/>
            <a:ext cx="5067600" cy="435600"/>
          </a:xfrm>
        </p:spPr>
        <p:txBody>
          <a:bodyPr/>
          <a:lstStyle/>
          <a:p>
            <a:r>
              <a:rPr lang="en-US"/>
              <a:t>After applying the stored procedure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9D5D96-357E-5C99-5C71-03092B26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2" r="3740"/>
          <a:stretch/>
        </p:blipFill>
        <p:spPr>
          <a:xfrm>
            <a:off x="901437" y="1134712"/>
            <a:ext cx="7347307" cy="30527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05027FB-5B1B-7292-A0DF-AA18E7DDBB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93" t="5444" r="91" b="15341"/>
          <a:stretch/>
        </p:blipFill>
        <p:spPr>
          <a:xfrm>
            <a:off x="901328" y="2437901"/>
            <a:ext cx="6451587" cy="18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46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6758" y="286217"/>
            <a:ext cx="6352002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/>
              <a:t>Example of using stored procedures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0D6B4DA-3892-27B8-89FA-A853FA462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363" y="1070401"/>
            <a:ext cx="5067600" cy="435600"/>
          </a:xfrm>
        </p:spPr>
        <p:txBody>
          <a:bodyPr/>
          <a:lstStyle/>
          <a:p>
            <a:r>
              <a:rPr lang="en-US" dirty="0"/>
              <a:t>Before applying the stored procedure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E4A9BF3-3660-64A8-04B7-E133E4380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77" y="1508875"/>
            <a:ext cx="7769832" cy="30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47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6758" y="286217"/>
            <a:ext cx="6352002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/>
              <a:t>Example of using stored procedures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0D6B4DA-3892-27B8-89FA-A853FA462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992" y="1070401"/>
            <a:ext cx="5067600" cy="435600"/>
          </a:xfrm>
        </p:spPr>
        <p:txBody>
          <a:bodyPr/>
          <a:lstStyle/>
          <a:p>
            <a:r>
              <a:rPr lang="en-US" dirty="0"/>
              <a:t>After applying the stored procedure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0667634-6A2C-F15B-DA27-14681088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0" y="1405972"/>
            <a:ext cx="7782674" cy="32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1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ata warehouse&#10;&#10;Description automatically generated">
            <a:extLst>
              <a:ext uri="{FF2B5EF4-FFF2-40B4-BE49-F238E27FC236}">
                <a16:creationId xmlns:a16="http://schemas.microsoft.com/office/drawing/2014/main" id="{FCCA5544-4822-4D69-1D3D-DB578AE7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7"/>
            <a:ext cx="9144000" cy="51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37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E13F-48F8-0E18-D7AB-755E9668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661" y="2336547"/>
            <a:ext cx="6245950" cy="841800"/>
          </a:xfrm>
        </p:spPr>
        <p:txBody>
          <a:bodyPr/>
          <a:lstStyle/>
          <a:p>
            <a:pPr algn="ctr"/>
            <a:r>
              <a:rPr lang="en-US"/>
              <a:t>Data </a:t>
            </a:r>
            <a:br>
              <a:rPr lang="en-US"/>
            </a:br>
            <a:r>
              <a:rPr lang="en-US"/>
              <a:t>Warehousing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7D237F-33B1-D692-7859-D3135B6A3E3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533550"/>
            <a:ext cx="2191286" cy="734458"/>
          </a:xfrm>
        </p:spPr>
        <p:txBody>
          <a:bodyPr/>
          <a:lstStyle/>
          <a:p>
            <a:r>
              <a:rPr lang="en-US"/>
              <a:t>Firstly</a:t>
            </a:r>
          </a:p>
        </p:txBody>
      </p:sp>
    </p:spTree>
    <p:extLst>
      <p:ext uri="{BB962C8B-B14F-4D97-AF65-F5344CB8AC3E}">
        <p14:creationId xmlns:p14="http://schemas.microsoft.com/office/powerpoint/2010/main" val="1217036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53303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 Medallion Architecture </a:t>
            </a:r>
            <a:endParaRPr lang="en-US" sz="3200" b="1">
              <a:solidFill>
                <a:schemeClr val="tx1"/>
              </a:solidFill>
            </a:endParaRPr>
          </a:p>
        </p:txBody>
      </p:sp>
      <p:pic>
        <p:nvPicPr>
          <p:cNvPr id="3" name="Picture 2" descr="A diagram of data quality&#10;&#10;Description automatically generated">
            <a:extLst>
              <a:ext uri="{FF2B5EF4-FFF2-40B4-BE49-F238E27FC236}">
                <a16:creationId xmlns:a16="http://schemas.microsoft.com/office/drawing/2014/main" id="{96DA03D9-BB52-8CEC-3407-5FA53708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88" t="7409" r="4317" b="11040"/>
          <a:stretch/>
        </p:blipFill>
        <p:spPr>
          <a:xfrm>
            <a:off x="701119" y="1452141"/>
            <a:ext cx="7741768" cy="27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9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53303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Bronze </a:t>
            </a:r>
            <a:r>
              <a:rPr lang="en" sz="3200" b="1" err="1">
                <a:solidFill>
                  <a:schemeClr val="tx1"/>
                </a:solidFill>
              </a:rPr>
              <a:t>pipline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847C549-527B-54B6-5E00-56537F9E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064"/>
            <a:ext cx="9144000" cy="1793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A2C54-1FD9-5240-D529-10E56CDA9288}"/>
              </a:ext>
            </a:extLst>
          </p:cNvPr>
          <p:cNvSpPr txBox="1"/>
          <p:nvPr/>
        </p:nvSpPr>
        <p:spPr>
          <a:xfrm>
            <a:off x="934018" y="3787254"/>
            <a:ext cx="69219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From the source to the bronze</a:t>
            </a:r>
          </a:p>
        </p:txBody>
      </p:sp>
    </p:spTree>
    <p:extLst>
      <p:ext uri="{BB962C8B-B14F-4D97-AF65-F5344CB8AC3E}">
        <p14:creationId xmlns:p14="http://schemas.microsoft.com/office/powerpoint/2010/main" val="3743288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0866" y="339243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Bronze Schema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A2C54-1FD9-5240-D529-10E56CDA9288}"/>
              </a:ext>
            </a:extLst>
          </p:cNvPr>
          <p:cNvSpPr txBox="1"/>
          <p:nvPr/>
        </p:nvSpPr>
        <p:spPr>
          <a:xfrm>
            <a:off x="3879893" y="2420367"/>
            <a:ext cx="45299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From the source to the bronze</a:t>
            </a:r>
          </a:p>
        </p:txBody>
      </p:sp>
      <p:pic>
        <p:nvPicPr>
          <p:cNvPr id="3" name="Picture 2" descr="A screenshot of a list of items&#10;&#10;Description automatically generated">
            <a:extLst>
              <a:ext uri="{FF2B5EF4-FFF2-40B4-BE49-F238E27FC236}">
                <a16:creationId xmlns:a16="http://schemas.microsoft.com/office/drawing/2014/main" id="{12FCA6C4-B153-9285-0303-1A14FB4B5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9" y="1048142"/>
            <a:ext cx="2806242" cy="352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8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graphicFrame>
        <p:nvGraphicFramePr>
          <p:cNvPr id="299" name="Google Shape;299;p34"/>
          <p:cNvGraphicFramePr/>
          <p:nvPr>
            <p:extLst>
              <p:ext uri="{D42A27DB-BD31-4B8C-83A1-F6EECF244321}">
                <p14:modId xmlns:p14="http://schemas.microsoft.com/office/powerpoint/2010/main" val="1251319213"/>
              </p:ext>
            </p:extLst>
          </p:nvPr>
        </p:nvGraphicFramePr>
        <p:xfrm>
          <a:off x="720883" y="2078851"/>
          <a:ext cx="7703998" cy="1540775"/>
        </p:xfrm>
        <a:graphic>
          <a:graphicData uri="http://schemas.openxmlformats.org/drawingml/2006/table">
            <a:tbl>
              <a:tblPr>
                <a:noFill/>
                <a:tableStyleId>{97CCEC02-2B27-43ED-B233-E1B42F95A725}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1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</a:rPr>
                        <a:t>Week 1</a:t>
                      </a:r>
                      <a:endParaRPr lang="en" sz="1000" u="sng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</a:rPr>
                        <a:t>Data Managment &amp; SQL Database Setup</a:t>
                      </a:r>
                      <a:endParaRPr lang="en"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</a:rPr>
                        <a:t>Week 2</a:t>
                      </a:r>
                      <a:endParaRPr lang="en" sz="1000" u="sng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</a:rPr>
                        <a:t>Data Warehousing &amp; Python Programming</a:t>
                      </a:r>
                      <a:endParaRPr lang="en" sz="1000" err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</a:rPr>
                        <a:t>Week 3</a:t>
                      </a:r>
                      <a:endParaRPr lang="en" sz="1000" u="sng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</a:rPr>
                        <a:t>Data Science &amp; Model Building</a:t>
                      </a:r>
                      <a:endParaRPr lang="en"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</a:rPr>
                        <a:t>Week 4</a:t>
                      </a:r>
                      <a:endParaRPr lang="en" sz="1000" u="sng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</a:rPr>
                        <a:t>Using Predictive Model &amp; Final presentation</a:t>
                      </a:r>
                      <a:endParaRPr lang="en"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0866" y="339243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Bronze Schema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A2C54-1FD9-5240-D529-10E56CDA9288}"/>
              </a:ext>
            </a:extLst>
          </p:cNvPr>
          <p:cNvSpPr txBox="1"/>
          <p:nvPr/>
        </p:nvSpPr>
        <p:spPr>
          <a:xfrm>
            <a:off x="823331" y="975564"/>
            <a:ext cx="45299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Transfer data from bronze schema to silver schema</a:t>
            </a: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72AFE7C-E11D-CDE1-D44A-618CB65E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12" y="1283562"/>
            <a:ext cx="7699197" cy="330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9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0866" y="339243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Bronze Schema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A2C54-1FD9-5240-D529-10E56CDA9288}"/>
              </a:ext>
            </a:extLst>
          </p:cNvPr>
          <p:cNvSpPr txBox="1"/>
          <p:nvPr/>
        </p:nvSpPr>
        <p:spPr>
          <a:xfrm>
            <a:off x="823331" y="975564"/>
            <a:ext cx="45299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Transfer data from bronze schema to silver schema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20B4EA-1A3E-190D-B414-E7D43E3D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53" y="1264605"/>
            <a:ext cx="7673514" cy="33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0866" y="339243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Bronze Schema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A2C54-1FD9-5240-D529-10E56CDA9288}"/>
              </a:ext>
            </a:extLst>
          </p:cNvPr>
          <p:cNvSpPr txBox="1"/>
          <p:nvPr/>
        </p:nvSpPr>
        <p:spPr>
          <a:xfrm>
            <a:off x="823331" y="975564"/>
            <a:ext cx="54417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Denormalization &amp; transfer data dim from bronze to silver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02EC6A-65FD-6D99-8424-6073960C6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98" y="1300797"/>
            <a:ext cx="7667090" cy="32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0866" y="339243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Silver Schema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764FB31-D370-DC33-DD86-2EC13362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8" y="1133082"/>
            <a:ext cx="3333750" cy="3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3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62649" y="229351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 b="1">
                <a:solidFill>
                  <a:schemeClr val="tx1"/>
                </a:solidFill>
              </a:rPr>
              <a:t>Stored procedures to transfer data to the Silver Schema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13344A-49D7-BDD0-4310-541B60FF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47" r="6193" b="-192"/>
          <a:stretch/>
        </p:blipFill>
        <p:spPr>
          <a:xfrm>
            <a:off x="736321" y="941285"/>
            <a:ext cx="2547340" cy="3664157"/>
          </a:xfrm>
          <a:prstGeom prst="rect">
            <a:avLst/>
          </a:prstGeom>
        </p:spPr>
      </p:pic>
      <p:sp>
        <p:nvSpPr>
          <p:cNvPr id="4" name="Google Shape;329;p36">
            <a:extLst>
              <a:ext uri="{FF2B5EF4-FFF2-40B4-BE49-F238E27FC236}">
                <a16:creationId xmlns:a16="http://schemas.microsoft.com/office/drawing/2014/main" id="{E5E2A023-FCF0-F2B1-327C-688A28EEED0D}"/>
              </a:ext>
            </a:extLst>
          </p:cNvPr>
          <p:cNvSpPr txBox="1">
            <a:spLocks/>
          </p:cNvSpPr>
          <p:nvPr/>
        </p:nvSpPr>
        <p:spPr>
          <a:xfrm>
            <a:off x="657288" y="-129516"/>
            <a:ext cx="5067600" cy="71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5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sz="3200" b="1">
                <a:solidFill>
                  <a:schemeClr val="tx1"/>
                </a:solidFill>
              </a:rPr>
              <a:t>Silver Schema</a:t>
            </a:r>
          </a:p>
        </p:txBody>
      </p:sp>
    </p:spTree>
    <p:extLst>
      <p:ext uri="{BB962C8B-B14F-4D97-AF65-F5344CB8AC3E}">
        <p14:creationId xmlns:p14="http://schemas.microsoft.com/office/powerpoint/2010/main" val="434741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62649" y="229351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 b="1">
                <a:solidFill>
                  <a:schemeClr val="tx1"/>
                </a:solidFill>
              </a:rPr>
              <a:t>Example for transferring dim tables from silver to gold</a:t>
            </a:r>
          </a:p>
        </p:txBody>
      </p:sp>
      <p:sp>
        <p:nvSpPr>
          <p:cNvPr id="4" name="Google Shape;329;p36">
            <a:extLst>
              <a:ext uri="{FF2B5EF4-FFF2-40B4-BE49-F238E27FC236}">
                <a16:creationId xmlns:a16="http://schemas.microsoft.com/office/drawing/2014/main" id="{E5E2A023-FCF0-F2B1-327C-688A28EEED0D}"/>
              </a:ext>
            </a:extLst>
          </p:cNvPr>
          <p:cNvSpPr txBox="1">
            <a:spLocks/>
          </p:cNvSpPr>
          <p:nvPr/>
        </p:nvSpPr>
        <p:spPr>
          <a:xfrm>
            <a:off x="657288" y="-129516"/>
            <a:ext cx="5067600" cy="71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5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sz="3200" b="1">
                <a:solidFill>
                  <a:schemeClr val="tx1"/>
                </a:solidFill>
              </a:rPr>
              <a:t>Silver Schema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4223C72-79FF-DB09-4252-4B5A988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9" y="821930"/>
            <a:ext cx="7690560" cy="37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86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0866" y="339243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Gold Schema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FC8784-11C3-3D2C-F4D9-D03675E5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4" y="1045147"/>
            <a:ext cx="3371850" cy="34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4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0866" y="339243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Gold Schema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C1541F0-7CA1-B66E-838C-271DF92C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53" y="970187"/>
            <a:ext cx="7731306" cy="36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40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0866" y="339243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Gold Schema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04FA071-5CFD-A248-DDD0-7C71A333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6" y="1050319"/>
            <a:ext cx="7676614" cy="35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38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0866" y="339243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Gold Schema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A6187AF-837B-8EF0-9208-DBEDE12F67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3" t="2848" r="9825" b="161"/>
          <a:stretch/>
        </p:blipFill>
        <p:spPr>
          <a:xfrm>
            <a:off x="1473066" y="981915"/>
            <a:ext cx="5920119" cy="29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3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75488" y="229989"/>
            <a:ext cx="3995465" cy="883098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r>
              <a:rPr lang="en" sz="3200"/>
              <a:t>Week1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AF11F70-9289-D90B-FA9D-F807FA589FC0}"/>
              </a:ext>
            </a:extLst>
          </p:cNvPr>
          <p:cNvSpPr txBox="1"/>
          <p:nvPr/>
        </p:nvSpPr>
        <p:spPr>
          <a:xfrm>
            <a:off x="3200400" y="2343150"/>
            <a:ext cx="2743200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>
                <a:solidFill>
                  <a:srgbClr val="333333"/>
                </a:solidFill>
                <a:latin typeface="Hanken Grotesk"/>
              </a:rPr>
              <a:t>Data Managment &amp; SQL Database Setup</a:t>
            </a:r>
            <a:endParaRPr lang="en-US"/>
          </a:p>
        </p:txBody>
      </p:sp>
      <p:pic>
        <p:nvPicPr>
          <p:cNvPr id="5" name="Picture 4" descr="A diagram of a data management system">
            <a:extLst>
              <a:ext uri="{FF2B5EF4-FFF2-40B4-BE49-F238E27FC236}">
                <a16:creationId xmlns:a16="http://schemas.microsoft.com/office/drawing/2014/main" id="{4455CE0A-5D9A-261E-9897-701E6297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5" y="-188536"/>
            <a:ext cx="9471879" cy="53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46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0866" y="339243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Gold Schema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760383-B65A-C3AD-6079-78334B69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1" y="1048731"/>
            <a:ext cx="6330998" cy="27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97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50866" y="339243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Gold Schema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2DD1114-9AB9-6BEC-711F-4B590E871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03" y="1031056"/>
            <a:ext cx="5918875" cy="308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15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27299" y="81647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Stored procedures to update gold schema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E6FD7C-8C20-22F1-4D71-7127A5C16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85" t="-338" r="-190" b="231"/>
          <a:stretch/>
        </p:blipFill>
        <p:spPr>
          <a:xfrm>
            <a:off x="821801" y="1525621"/>
            <a:ext cx="2757520" cy="27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14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3319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b="1">
                <a:solidFill>
                  <a:schemeClr val="tx1"/>
                </a:solidFill>
              </a:rPr>
              <a:t>Fact table by dataflow gen 2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C306C2F-9386-B60C-812B-CC865C7A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68" y="1049320"/>
            <a:ext cx="5972175" cy="33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8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33191" y="345135"/>
            <a:ext cx="730865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b="1">
                <a:solidFill>
                  <a:schemeClr val="tx1"/>
                </a:solidFill>
              </a:rPr>
              <a:t>Transferring </a:t>
            </a:r>
            <a:r>
              <a:rPr lang="en" sz="2800" b="1" err="1">
                <a:solidFill>
                  <a:schemeClr val="tx1"/>
                </a:solidFill>
              </a:rPr>
              <a:t>fact_transactions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0998E81-21F0-3F80-B826-494153F7B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0" y="1039249"/>
            <a:ext cx="7692777" cy="35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1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3319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Data preview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8568EE-361F-6393-1738-14E607BE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" y="1954726"/>
            <a:ext cx="7741764" cy="12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97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E13F-48F8-0E18-D7AB-755E9668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661" y="2336547"/>
            <a:ext cx="6245950" cy="841800"/>
          </a:xfrm>
        </p:spPr>
        <p:txBody>
          <a:bodyPr/>
          <a:lstStyle/>
          <a:p>
            <a:pPr algn="ctr"/>
            <a:r>
              <a:rPr lang="en-US"/>
              <a:t>Python programming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7D237F-33B1-D692-7859-D3135B6A3E3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533550"/>
            <a:ext cx="2191286" cy="734458"/>
          </a:xfrm>
        </p:spPr>
        <p:txBody>
          <a:bodyPr/>
          <a:lstStyle/>
          <a:p>
            <a:r>
              <a:rPr lang="en-US"/>
              <a:t>secondly</a:t>
            </a:r>
          </a:p>
        </p:txBody>
      </p:sp>
    </p:spTree>
    <p:extLst>
      <p:ext uri="{BB962C8B-B14F-4D97-AF65-F5344CB8AC3E}">
        <p14:creationId xmlns:p14="http://schemas.microsoft.com/office/powerpoint/2010/main" val="130018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3319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Python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1C9E330-BC3D-76CF-8A48-5EF0736D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14" y="1042839"/>
            <a:ext cx="7717696" cy="35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52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3319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Python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4411C2-493E-8ED6-8184-9B0DE3DE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85" y="1048730"/>
            <a:ext cx="7724246" cy="35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4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3319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Python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A0EF82-BA8D-EC8A-AA8B-D186F0D5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7" y="1048730"/>
            <a:ext cx="7698137" cy="35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03892" y="315676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/>
              <a:t>Here is the schemas of week 1</a:t>
            </a: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2070779" y="4097636"/>
            <a:ext cx="4390049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Contains the tables of the customers info like shown 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46B2CAC-DD80-A9F0-0054-786B2DF1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82" y="1119432"/>
            <a:ext cx="4385201" cy="291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52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3319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Python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51ADC4F-C27B-E661-8575-30FC5FB2B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95" y="1060516"/>
            <a:ext cx="7706410" cy="35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71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3319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Python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A0EF82-BA8D-EC8A-AA8B-D186F0D5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7" y="1048730"/>
            <a:ext cx="7698137" cy="35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6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3319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Python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D441C61-8630-E471-F416-481A2EC7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12" y="1060423"/>
            <a:ext cx="7686355" cy="354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67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3319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Python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EABC81-E4FF-2C8B-D91B-18D3508C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67" y="1043147"/>
            <a:ext cx="7701338" cy="35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92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33191" y="345135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tx1"/>
                </a:solidFill>
              </a:rPr>
              <a:t>Python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31E168C-F976-A6EF-52A7-0BBD61530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48" y="1064448"/>
            <a:ext cx="7712040" cy="352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45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science&#10;&#10;Description automatically generated">
            <a:extLst>
              <a:ext uri="{FF2B5EF4-FFF2-40B4-BE49-F238E27FC236}">
                <a16:creationId xmlns:a16="http://schemas.microsoft.com/office/drawing/2014/main" id="{A68C9B82-C07F-67A6-F9D1-E5BCDD9B4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" y="5893"/>
            <a:ext cx="9149049" cy="51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3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31E2D7-5FB2-F9A8-1653-D696DAA18DB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533550"/>
            <a:ext cx="1643352" cy="746241"/>
          </a:xfrm>
        </p:spPr>
        <p:txBody>
          <a:bodyPr/>
          <a:lstStyle/>
          <a:p>
            <a:r>
              <a:rPr lang="en-US"/>
              <a:t>Firstly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6884868-D2CF-9CFF-3835-409FF3A79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7176" y="2135683"/>
            <a:ext cx="5067600" cy="435600"/>
          </a:xfrm>
        </p:spPr>
        <p:txBody>
          <a:bodyPr/>
          <a:lstStyle/>
          <a:p>
            <a:pPr algn="ctr"/>
            <a:r>
              <a:rPr lang="en-US" sz="3200" b="1"/>
              <a:t>Data</a:t>
            </a:r>
          </a:p>
          <a:p>
            <a:pPr algn="ctr"/>
            <a:r>
              <a:rPr lang="en-US" sz="3200" b="1"/>
              <a:t> science </a:t>
            </a:r>
          </a:p>
        </p:txBody>
      </p:sp>
    </p:spTree>
    <p:extLst>
      <p:ext uri="{BB962C8B-B14F-4D97-AF65-F5344CB8AC3E}">
        <p14:creationId xmlns:p14="http://schemas.microsoft.com/office/powerpoint/2010/main" val="3903728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B5D976-FC43-F2F9-0494-21D310B2C72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533550"/>
            <a:ext cx="1985076" cy="487005"/>
          </a:xfrm>
        </p:spPr>
        <p:txBody>
          <a:bodyPr/>
          <a:lstStyle/>
          <a:p>
            <a:r>
              <a:rPr lang="en-US"/>
              <a:t>methods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301524-4C86-2B9C-0D92-C2D86418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2" y="1160675"/>
            <a:ext cx="3950264" cy="341721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5C5520-7240-7E1A-3FE2-E4BB1EECD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977" y="1148892"/>
            <a:ext cx="3663790" cy="34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21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27459" y="250867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Examples for visualization</a:t>
            </a:r>
          </a:p>
        </p:txBody>
      </p:sp>
      <p:pic>
        <p:nvPicPr>
          <p:cNvPr id="2" name="Picture 1" descr="A graph with blue lines&#10;&#10;Description automatically generated">
            <a:extLst>
              <a:ext uri="{FF2B5EF4-FFF2-40B4-BE49-F238E27FC236}">
                <a16:creationId xmlns:a16="http://schemas.microsoft.com/office/drawing/2014/main" id="{225EC738-6821-7191-3754-62237236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93" t="1747" r="17075" b="-2991"/>
          <a:stretch/>
        </p:blipFill>
        <p:spPr>
          <a:xfrm>
            <a:off x="724685" y="1033075"/>
            <a:ext cx="7706424" cy="36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27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27459" y="250867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Examples for visualization</a:t>
            </a:r>
          </a:p>
        </p:txBody>
      </p:sp>
      <p:pic>
        <p:nvPicPr>
          <p:cNvPr id="4" name="Picture 3" descr="A graph of sales&#10;&#10;Description automatically generated">
            <a:extLst>
              <a:ext uri="{FF2B5EF4-FFF2-40B4-BE49-F238E27FC236}">
                <a16:creationId xmlns:a16="http://schemas.microsoft.com/office/drawing/2014/main" id="{5B47DE13-470D-995B-ACF4-B705B996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2" t="-325" r="13080" b="2174"/>
          <a:stretch/>
        </p:blipFill>
        <p:spPr>
          <a:xfrm>
            <a:off x="730578" y="964647"/>
            <a:ext cx="7671075" cy="36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3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03892" y="315676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/>
              <a:t>Views for week 1</a:t>
            </a: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2070779" y="4103528"/>
            <a:ext cx="3948168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Views to extract the data of the customers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70D95F-CC5C-AD78-E7BB-FC4B3CAC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508" y="1019959"/>
            <a:ext cx="3948359" cy="301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47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27459" y="250867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Examples for visualization</a:t>
            </a:r>
          </a:p>
        </p:txBody>
      </p:sp>
      <p:pic>
        <p:nvPicPr>
          <p:cNvPr id="2" name="Picture 1" descr="A graph of sales performance&#10;&#10;Description automatically generated">
            <a:extLst>
              <a:ext uri="{FF2B5EF4-FFF2-40B4-BE49-F238E27FC236}">
                <a16:creationId xmlns:a16="http://schemas.microsoft.com/office/drawing/2014/main" id="{5C616CC2-608F-9C0F-67DB-4939A103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5" r="13563" b="-158"/>
          <a:stretch/>
        </p:blipFill>
        <p:spPr>
          <a:xfrm>
            <a:off x="728649" y="1043880"/>
            <a:ext cx="7690668" cy="35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77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27459" y="250867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Examples for visualization</a:t>
            </a:r>
          </a:p>
        </p:txBody>
      </p:sp>
      <p:pic>
        <p:nvPicPr>
          <p:cNvPr id="3" name="Picture 2" descr="A graph of sales by customer city&#10;&#10;Description automatically generated">
            <a:extLst>
              <a:ext uri="{FF2B5EF4-FFF2-40B4-BE49-F238E27FC236}">
                <a16:creationId xmlns:a16="http://schemas.microsoft.com/office/drawing/2014/main" id="{E161BB1A-1C50-FEAC-534C-23B1E8E8D3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" t="-124" r="8435"/>
          <a:stretch/>
        </p:blipFill>
        <p:spPr>
          <a:xfrm>
            <a:off x="725896" y="1055338"/>
            <a:ext cx="7692169" cy="35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16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27459" y="250867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Examples for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29A4D-270A-2F75-15A0-584219FAA5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08" t="4382" r="2964" b="7769"/>
          <a:stretch/>
        </p:blipFill>
        <p:spPr>
          <a:xfrm>
            <a:off x="724686" y="1551236"/>
            <a:ext cx="7682852" cy="30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27459" y="250867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Examples for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6204C-3F27-6988-C37F-9138BEAE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11" y="887582"/>
            <a:ext cx="7699198" cy="37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34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27459" y="250867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Examples for visualization</a:t>
            </a:r>
          </a:p>
        </p:txBody>
      </p:sp>
      <p:pic>
        <p:nvPicPr>
          <p:cNvPr id="2" name="Picture 1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DFDD2549-A3B4-CB40-C020-85DCC516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6" y="866882"/>
            <a:ext cx="7689568" cy="37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33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27459" y="250867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Examples for visualization</a:t>
            </a:r>
          </a:p>
        </p:txBody>
      </p:sp>
      <p:pic>
        <p:nvPicPr>
          <p:cNvPr id="3" name="Picture 2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E7674E12-19EE-CD9C-A812-5460A214C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58" y="976046"/>
            <a:ext cx="7607520" cy="365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81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27459" y="250867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Examples for visualization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7BE2D32-DC11-30E3-6B2E-7F65BB0DA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4779"/>
            <a:ext cx="9144000" cy="32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7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31E2D7-5FB2-F9A8-1653-D696DAA18DB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533550"/>
            <a:ext cx="2185392" cy="752132"/>
          </a:xfrm>
        </p:spPr>
        <p:txBody>
          <a:bodyPr/>
          <a:lstStyle/>
          <a:p>
            <a:r>
              <a:rPr lang="en-US"/>
              <a:t>secondly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6884868-D2CF-9CFF-3835-409FF3A79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7176" y="2135683"/>
            <a:ext cx="5067600" cy="435600"/>
          </a:xfrm>
        </p:spPr>
        <p:txBody>
          <a:bodyPr/>
          <a:lstStyle/>
          <a:p>
            <a:pPr algn="ctr"/>
            <a:r>
              <a:rPr lang="en-US" sz="3600" b="1"/>
              <a:t> Model</a:t>
            </a:r>
          </a:p>
          <a:p>
            <a:pPr algn="ctr"/>
            <a:r>
              <a:rPr lang="en-US" sz="3600" b="1"/>
              <a:t> building  </a:t>
            </a:r>
          </a:p>
        </p:txBody>
      </p:sp>
    </p:spTree>
    <p:extLst>
      <p:ext uri="{BB962C8B-B14F-4D97-AF65-F5344CB8AC3E}">
        <p14:creationId xmlns:p14="http://schemas.microsoft.com/office/powerpoint/2010/main" val="4265637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15675" y="645614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Important libraries  &amp; loading the data (table reading)</a:t>
            </a:r>
          </a:p>
        </p:txBody>
      </p:sp>
      <p:pic>
        <p:nvPicPr>
          <p:cNvPr id="3" name="Picture 2" descr="A screenshot of a code&#10;&#10;Description automatically generated">
            <a:extLst>
              <a:ext uri="{FF2B5EF4-FFF2-40B4-BE49-F238E27FC236}">
                <a16:creationId xmlns:a16="http://schemas.microsoft.com/office/drawing/2014/main" id="{974461F4-0A7B-F687-DC28-47A1ADBB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29" y="1572362"/>
            <a:ext cx="768068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237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80324" y="268542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Merging specific data</a:t>
            </a:r>
          </a:p>
        </p:txBody>
      </p:sp>
      <p:pic>
        <p:nvPicPr>
          <p:cNvPr id="4" name="Picture 3" descr="A computer code with red text&#10;&#10;Description automatically generated">
            <a:extLst>
              <a:ext uri="{FF2B5EF4-FFF2-40B4-BE49-F238E27FC236}">
                <a16:creationId xmlns:a16="http://schemas.microsoft.com/office/drawing/2014/main" id="{6B6E5396-B790-B95B-55EA-178B0C67D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1990725"/>
            <a:ext cx="58864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66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03892" y="315676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/>
              <a:t>Views data preview 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08DEC3F-54A0-8FCA-1B0E-142588DF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10" y="1025166"/>
            <a:ext cx="7713903" cy="35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9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80324" y="268542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Creating new features </a:t>
            </a:r>
          </a:p>
        </p:txBody>
      </p:sp>
      <p:pic>
        <p:nvPicPr>
          <p:cNvPr id="2" name="Picture 1" descr="A computer code with red text&#10;&#10;Description automatically generated">
            <a:extLst>
              <a:ext uri="{FF2B5EF4-FFF2-40B4-BE49-F238E27FC236}">
                <a16:creationId xmlns:a16="http://schemas.microsoft.com/office/drawing/2014/main" id="{51681BA2-2FEE-C43E-6EFB-4390215C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33525"/>
            <a:ext cx="57150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94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80324" y="268542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Calculating relation time</a:t>
            </a:r>
          </a:p>
        </p:txBody>
      </p:sp>
      <p:pic>
        <p:nvPicPr>
          <p:cNvPr id="3" name="Picture 2" descr="A computer code with red text&#10;&#10;Description automatically generated">
            <a:extLst>
              <a:ext uri="{FF2B5EF4-FFF2-40B4-BE49-F238E27FC236}">
                <a16:creationId xmlns:a16="http://schemas.microsoft.com/office/drawing/2014/main" id="{489F3871-96DC-C4FF-EA05-DD6913FD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8" y="2191894"/>
            <a:ext cx="7741764" cy="7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9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80324" y="268542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Removing empty values</a:t>
            </a:r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02FA979-EB8A-F3BD-CDCE-97A51AAB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7" y="2209800"/>
            <a:ext cx="7695907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54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15515" y="239083"/>
            <a:ext cx="5762826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Splitting the data into train and test </a:t>
            </a: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5D3B258-3AB3-6ACC-03AA-B24096EE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2276475"/>
            <a:ext cx="6457950" cy="796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4DA6C9-2C2F-F3C2-F2EF-FBB0841316F3}"/>
              </a:ext>
            </a:extLst>
          </p:cNvPr>
          <p:cNvSpPr txBox="1"/>
          <p:nvPr/>
        </p:nvSpPr>
        <p:spPr>
          <a:xfrm>
            <a:off x="1771022" y="3589145"/>
            <a:ext cx="44275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Train : 80%</a:t>
            </a:r>
          </a:p>
          <a:p>
            <a:pPr algn="ctr"/>
            <a:r>
              <a:rPr lang="en-US"/>
              <a:t>Test : 20% </a:t>
            </a:r>
          </a:p>
        </p:txBody>
      </p:sp>
    </p:spTree>
    <p:extLst>
      <p:ext uri="{BB962C8B-B14F-4D97-AF65-F5344CB8AC3E}">
        <p14:creationId xmlns:p14="http://schemas.microsoft.com/office/powerpoint/2010/main" val="402132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27458" y="121248"/>
            <a:ext cx="6911717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 b="1">
                <a:solidFill>
                  <a:schemeClr val="tx1"/>
                </a:solidFill>
              </a:rPr>
              <a:t>Creating Vector assembler , </a:t>
            </a:r>
            <a:r>
              <a:rPr lang="en" sz="1400" b="1" err="1">
                <a:solidFill>
                  <a:schemeClr val="tx1"/>
                </a:solidFill>
              </a:rPr>
              <a:t>Randomforest</a:t>
            </a:r>
            <a:r>
              <a:rPr lang="en" sz="1400" b="1">
                <a:solidFill>
                  <a:schemeClr val="tx1"/>
                </a:solidFill>
              </a:rPr>
              <a:t> , Grid search , Cross-Validation </a:t>
            </a: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1BB04-D1A8-8531-CC82-CF24F6BC4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6" y="983285"/>
            <a:ext cx="7730962" cy="466725"/>
          </a:xfrm>
          <a:prstGeom prst="rect">
            <a:avLst/>
          </a:prstGeom>
        </p:spPr>
      </p:pic>
      <p:pic>
        <p:nvPicPr>
          <p:cNvPr id="5" name="Picture 4" descr="A math formula with red and blue text&#10;&#10;Description automatically generated">
            <a:extLst>
              <a:ext uri="{FF2B5EF4-FFF2-40B4-BE49-F238E27FC236}">
                <a16:creationId xmlns:a16="http://schemas.microsoft.com/office/drawing/2014/main" id="{DB84A0DF-8530-4C63-48FC-0024F9C4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30" y="1638153"/>
            <a:ext cx="7723890" cy="523875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ACFB677-B8CC-B0BC-A8B7-E4BBE8EED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69" y="2316294"/>
            <a:ext cx="7715444" cy="758367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477403B-D2B0-8FD1-7102-7B4A19337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42" y="3183432"/>
            <a:ext cx="7847816" cy="909451"/>
          </a:xfrm>
          <a:prstGeom prst="rect">
            <a:avLst/>
          </a:prstGeom>
        </p:spPr>
      </p:pic>
      <p:pic>
        <p:nvPicPr>
          <p:cNvPr id="8" name="Picture 7" descr="A black and blue text&#10;&#10;Description automatically generated">
            <a:extLst>
              <a:ext uri="{FF2B5EF4-FFF2-40B4-BE49-F238E27FC236}">
                <a16:creationId xmlns:a16="http://schemas.microsoft.com/office/drawing/2014/main" id="{2E15D9A3-7BE4-8A7A-5BCF-6C11CDC5D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469" y="4206466"/>
            <a:ext cx="445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064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80324" y="268542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Model Training &amp;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853B4-84C4-571F-B128-1A06DB1CB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29" y="2014537"/>
            <a:ext cx="39624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60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80324" y="268542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Model Evaluation</a:t>
            </a: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0B8D4A8-48A6-F810-C393-95730D43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1733550"/>
            <a:ext cx="7762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573D9-8608-930E-6C1A-07C256C6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79" y="3561466"/>
            <a:ext cx="72866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3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680324" y="268542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tx1"/>
                </a:solidFill>
              </a:rPr>
              <a:t>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255E3-90B7-1467-A431-8C78D1F8B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4304"/>
            <a:ext cx="9144000" cy="231377"/>
          </a:xfrm>
          <a:prstGeom prst="rect">
            <a:avLst/>
          </a:prstGeom>
        </p:spPr>
      </p:pic>
      <p:pic>
        <p:nvPicPr>
          <p:cNvPr id="6" name="Picture 5" descr="A white rectangular object with black lines&#10;&#10;Description automatically generated">
            <a:extLst>
              <a:ext uri="{FF2B5EF4-FFF2-40B4-BE49-F238E27FC236}">
                <a16:creationId xmlns:a16="http://schemas.microsoft.com/office/drawing/2014/main" id="{EC3E763C-EC92-680D-A19F-8255FB2A6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1895475"/>
            <a:ext cx="64198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44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ject&#10;&#10;Description automatically generated">
            <a:extLst>
              <a:ext uri="{FF2B5EF4-FFF2-40B4-BE49-F238E27FC236}">
                <a16:creationId xmlns:a16="http://schemas.microsoft.com/office/drawing/2014/main" id="{F1C36E5A-A7A0-46EC-4D05-D65CEE28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" y="0"/>
            <a:ext cx="92029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746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D009D-75DD-BF5A-A5FC-AFBA5D2F2F3C}"/>
              </a:ext>
            </a:extLst>
          </p:cNvPr>
          <p:cNvSpPr txBox="1"/>
          <p:nvPr/>
        </p:nvSpPr>
        <p:spPr>
          <a:xfrm>
            <a:off x="678263" y="480437"/>
            <a:ext cx="36645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Prediction according to input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C0448F4-C28B-5251-ACF6-83C06716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2" t="14754" r="10960" b="656"/>
          <a:stretch/>
        </p:blipFill>
        <p:spPr>
          <a:xfrm>
            <a:off x="954463" y="1023615"/>
            <a:ext cx="6775534" cy="1553069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2EB5EFC-E2DE-9E43-AA83-95E04E2D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87" t="12343" r="8840" b="-291"/>
          <a:stretch/>
        </p:blipFill>
        <p:spPr>
          <a:xfrm>
            <a:off x="954463" y="2748892"/>
            <a:ext cx="6775528" cy="16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76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03892" y="315676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/>
              <a:t>Views data preview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EB68F1-96EA-1961-FDEB-AFEDCFE1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7" y="1048730"/>
            <a:ext cx="7740956" cy="35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954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D009D-75DD-BF5A-A5FC-AFBA5D2F2F3C}"/>
              </a:ext>
            </a:extLst>
          </p:cNvPr>
          <p:cNvSpPr txBox="1"/>
          <p:nvPr/>
        </p:nvSpPr>
        <p:spPr>
          <a:xfrm>
            <a:off x="678263" y="480437"/>
            <a:ext cx="36645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Prediction according to input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4C294E-91B9-06ED-3E80-2D1DF82F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0" b="-130"/>
          <a:stretch/>
        </p:blipFill>
        <p:spPr>
          <a:xfrm>
            <a:off x="742360" y="848956"/>
            <a:ext cx="7682849" cy="37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08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03892" y="315676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/>
              <a:t>Views data preview 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110AD82-59AC-90C1-AC8D-0FEC98738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22" y="1025164"/>
            <a:ext cx="7766565" cy="360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03892" y="315676"/>
            <a:ext cx="5067600" cy="712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/>
              <a:t>Views data preview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50E092-BEA3-C65E-1554-BD2968BA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64" y="924674"/>
            <a:ext cx="7686652" cy="36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54804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70</Slides>
  <Notes>61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Elegant Black &amp; White Thesis Defense by Slidesgo</vt:lpstr>
      <vt:lpstr>Slidesgo Final Pages</vt:lpstr>
      <vt:lpstr>Customer Data Managment</vt:lpstr>
      <vt:lpstr>Contents of this template</vt:lpstr>
      <vt:lpstr>Week1 </vt:lpstr>
      <vt:lpstr>Here is the schemas of week 1</vt:lpstr>
      <vt:lpstr>Views for week 1</vt:lpstr>
      <vt:lpstr>Views data preview </vt:lpstr>
      <vt:lpstr>Views data preview </vt:lpstr>
      <vt:lpstr>Views data preview </vt:lpstr>
      <vt:lpstr>Views data preview </vt:lpstr>
      <vt:lpstr>Stored procedures</vt:lpstr>
      <vt:lpstr>Example of using stored procedures</vt:lpstr>
      <vt:lpstr>Example of using stored procedures</vt:lpstr>
      <vt:lpstr>Example of using stored procedures</vt:lpstr>
      <vt:lpstr>Example of using stored procedures</vt:lpstr>
      <vt:lpstr>PowerPoint Presentation</vt:lpstr>
      <vt:lpstr>Data  Warehousing</vt:lpstr>
      <vt:lpstr> Medallion Architecture </vt:lpstr>
      <vt:lpstr>Bronze pipline</vt:lpstr>
      <vt:lpstr>Bronze Schema</vt:lpstr>
      <vt:lpstr>Bronze Schema</vt:lpstr>
      <vt:lpstr>Bronze Schema</vt:lpstr>
      <vt:lpstr>Bronze Schema</vt:lpstr>
      <vt:lpstr>Silver Schema</vt:lpstr>
      <vt:lpstr>Stored procedures to transfer data to the Silver Schema</vt:lpstr>
      <vt:lpstr>Example for transferring dim tables from silver to gold</vt:lpstr>
      <vt:lpstr>Gold Schema</vt:lpstr>
      <vt:lpstr>Gold Schema</vt:lpstr>
      <vt:lpstr>Gold Schema</vt:lpstr>
      <vt:lpstr>Gold Schema</vt:lpstr>
      <vt:lpstr>Gold Schema</vt:lpstr>
      <vt:lpstr>Gold Schema</vt:lpstr>
      <vt:lpstr>Stored procedures to update gold schema</vt:lpstr>
      <vt:lpstr>Fact table by dataflow gen 2</vt:lpstr>
      <vt:lpstr>Transferring fact_transactions</vt:lpstr>
      <vt:lpstr>Data preview </vt:lpstr>
      <vt:lpstr>Python programming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PowerPoint Presentation</vt:lpstr>
      <vt:lpstr>Firstly</vt:lpstr>
      <vt:lpstr>methods</vt:lpstr>
      <vt:lpstr>Examples for visualization</vt:lpstr>
      <vt:lpstr>Examples for visualization</vt:lpstr>
      <vt:lpstr>Examples for visualization</vt:lpstr>
      <vt:lpstr>Examples for visualization</vt:lpstr>
      <vt:lpstr>Examples for visualization</vt:lpstr>
      <vt:lpstr>Examples for visualization</vt:lpstr>
      <vt:lpstr>Examples for visualization</vt:lpstr>
      <vt:lpstr>Examples for visualization</vt:lpstr>
      <vt:lpstr>Examples for visualization</vt:lpstr>
      <vt:lpstr>secondly</vt:lpstr>
      <vt:lpstr>Important libraries  &amp; loading the data (table reading)</vt:lpstr>
      <vt:lpstr>Merging specific data</vt:lpstr>
      <vt:lpstr>Creating new features </vt:lpstr>
      <vt:lpstr>Calculating relation time</vt:lpstr>
      <vt:lpstr>Removing empty values</vt:lpstr>
      <vt:lpstr>Splitting the data into train and test </vt:lpstr>
      <vt:lpstr>Creating Vector assembler , Randomforest , Grid search , Cross-Validation </vt:lpstr>
      <vt:lpstr>Model Training &amp; Prediction</vt:lpstr>
      <vt:lpstr>Model Evaluation</vt:lpstr>
      <vt:lpstr>Results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5</cp:revision>
  <dcterms:modified xsi:type="dcterms:W3CDTF">2024-10-24T17:12:07Z</dcterms:modified>
</cp:coreProperties>
</file>